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  <p:sldMasterId id="2147483680" r:id="rId4"/>
    <p:sldMasterId id="2147483696" r:id="rId5"/>
    <p:sldMasterId id="2147483712" r:id="rId6"/>
    <p:sldMasterId id="2147483728" r:id="rId7"/>
    <p:sldMasterId id="2147483744" r:id="rId8"/>
    <p:sldMasterId id="2147483760" r:id="rId9"/>
    <p:sldMasterId id="2147483776" r:id="rId10"/>
    <p:sldMasterId id="2147483792" r:id="rId11"/>
    <p:sldMasterId id="2147483808" r:id="rId12"/>
    <p:sldMasterId id="2147483824" r:id="rId13"/>
    <p:sldMasterId id="2147483840" r:id="rId14"/>
    <p:sldMasterId id="2147483856" r:id="rId15"/>
    <p:sldMasterId id="2147483872" r:id="rId16"/>
    <p:sldMasterId id="2147483888" r:id="rId17"/>
    <p:sldMasterId id="2147483904" r:id="rId18"/>
    <p:sldMasterId id="2147483920" r:id="rId19"/>
    <p:sldMasterId id="2147483936" r:id="rId20"/>
    <p:sldMasterId id="2147483952" r:id="rId21"/>
    <p:sldMasterId id="2147483968" r:id="rId22"/>
    <p:sldMasterId id="2147483984" r:id="rId23"/>
    <p:sldMasterId id="2147484000" r:id="rId24"/>
    <p:sldMasterId id="2147484016" r:id="rId25"/>
    <p:sldMasterId id="2147484032" r:id="rId26"/>
    <p:sldMasterId id="2147484048" r:id="rId27"/>
  </p:sldMasterIdLst>
  <p:notesMasterIdLst>
    <p:notesMasterId r:id="rId29"/>
  </p:notesMasterIdLst>
  <p:handoutMasterIdLst>
    <p:handoutMasterId r:id="rId57"/>
  </p:handoutMasterIdLst>
  <p:sldIdLst>
    <p:sldId id="662" r:id="rId28"/>
    <p:sldId id="687" r:id="rId30"/>
    <p:sldId id="762" r:id="rId31"/>
    <p:sldId id="863" r:id="rId32"/>
    <p:sldId id="857" r:id="rId33"/>
    <p:sldId id="873" r:id="rId34"/>
    <p:sldId id="764" r:id="rId35"/>
    <p:sldId id="874" r:id="rId36"/>
    <p:sldId id="860" r:id="rId37"/>
    <p:sldId id="875" r:id="rId38"/>
    <p:sldId id="859" r:id="rId39"/>
    <p:sldId id="864" r:id="rId40"/>
    <p:sldId id="872" r:id="rId41"/>
    <p:sldId id="862" r:id="rId42"/>
    <p:sldId id="867" r:id="rId43"/>
    <p:sldId id="865" r:id="rId44"/>
    <p:sldId id="871" r:id="rId45"/>
    <p:sldId id="870" r:id="rId46"/>
    <p:sldId id="885" r:id="rId47"/>
    <p:sldId id="876" r:id="rId48"/>
    <p:sldId id="877" r:id="rId49"/>
    <p:sldId id="878" r:id="rId50"/>
    <p:sldId id="879" r:id="rId51"/>
    <p:sldId id="880" r:id="rId52"/>
    <p:sldId id="881" r:id="rId53"/>
    <p:sldId id="882" r:id="rId54"/>
    <p:sldId id="883" r:id="rId55"/>
    <p:sldId id="884" r:id="rId56"/>
  </p:sldIdLst>
  <p:sldSz cx="9144000" cy="6858000" type="screen4x3"/>
  <p:notesSz cx="6858000" cy="9144000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2" initials="8" lastIdx="1" clrIdx="0"/>
  <p:cmAuthor id="2" name="pan" initials="p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C0B2"/>
    <a:srgbClr val="DB4A23"/>
    <a:srgbClr val="ECF9F9"/>
    <a:srgbClr val="CFE2F3"/>
    <a:srgbClr val="ECF3FA"/>
    <a:srgbClr val="0033CC"/>
    <a:srgbClr val="921E84"/>
    <a:srgbClr val="C2DDF0"/>
    <a:srgbClr val="BFB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76107" autoAdjust="0"/>
  </p:normalViewPr>
  <p:slideViewPr>
    <p:cSldViewPr showGuides="1">
      <p:cViewPr varScale="1">
        <p:scale>
          <a:sx n="110" d="100"/>
          <a:sy n="110" d="100"/>
        </p:scale>
        <p:origin x="940" y="80"/>
      </p:cViewPr>
      <p:guideLst>
        <p:guide orient="horz" pos="2160"/>
        <p:guide pos="28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66"/>
    </p:cViewPr>
  </p:sorterViewPr>
  <p:notesViewPr>
    <p:cSldViewPr>
      <p:cViewPr varScale="1">
        <p:scale>
          <a:sx n="66" d="100"/>
          <a:sy n="66" d="100"/>
        </p:scale>
        <p:origin x="-3300" y="-114"/>
      </p:cViewPr>
      <p:guideLst>
        <p:guide orient="horz" pos="2687"/>
        <p:guide pos="21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2" Type="http://schemas.openxmlformats.org/officeDocument/2006/relationships/tags" Target="tags/tag14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slideMaster" Target="slideMasters/slideMaster5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28.xml"/><Relationship Id="rId55" Type="http://schemas.openxmlformats.org/officeDocument/2006/relationships/slide" Target="slides/slide27.xml"/><Relationship Id="rId54" Type="http://schemas.openxmlformats.org/officeDocument/2006/relationships/slide" Target="slides/slide26.xml"/><Relationship Id="rId53" Type="http://schemas.openxmlformats.org/officeDocument/2006/relationships/slide" Target="slides/slide25.xml"/><Relationship Id="rId52" Type="http://schemas.openxmlformats.org/officeDocument/2006/relationships/slide" Target="slides/slide24.xml"/><Relationship Id="rId51" Type="http://schemas.openxmlformats.org/officeDocument/2006/relationships/slide" Target="slides/slide23.xml"/><Relationship Id="rId50" Type="http://schemas.openxmlformats.org/officeDocument/2006/relationships/slide" Target="slides/slide2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1.xml"/><Relationship Id="rId48" Type="http://schemas.openxmlformats.org/officeDocument/2006/relationships/slide" Target="slides/slide20.xml"/><Relationship Id="rId47" Type="http://schemas.openxmlformats.org/officeDocument/2006/relationships/slide" Target="slides/slide19.xml"/><Relationship Id="rId46" Type="http://schemas.openxmlformats.org/officeDocument/2006/relationships/slide" Target="slides/slide18.xml"/><Relationship Id="rId45" Type="http://schemas.openxmlformats.org/officeDocument/2006/relationships/slide" Target="slides/slide17.xml"/><Relationship Id="rId44" Type="http://schemas.openxmlformats.org/officeDocument/2006/relationships/slide" Target="slides/slide16.xml"/><Relationship Id="rId43" Type="http://schemas.openxmlformats.org/officeDocument/2006/relationships/slide" Target="slides/slide15.xml"/><Relationship Id="rId42" Type="http://schemas.openxmlformats.org/officeDocument/2006/relationships/slide" Target="slides/slide14.xml"/><Relationship Id="rId41" Type="http://schemas.openxmlformats.org/officeDocument/2006/relationships/slide" Target="slides/slide13.xml"/><Relationship Id="rId40" Type="http://schemas.openxmlformats.org/officeDocument/2006/relationships/slide" Target="slides/slide1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1.xml"/><Relationship Id="rId38" Type="http://schemas.openxmlformats.org/officeDocument/2006/relationships/slide" Target="slides/slide10.xml"/><Relationship Id="rId37" Type="http://schemas.openxmlformats.org/officeDocument/2006/relationships/slide" Target="slides/slide9.xml"/><Relationship Id="rId36" Type="http://schemas.openxmlformats.org/officeDocument/2006/relationships/slide" Target="slides/slide8.xml"/><Relationship Id="rId35" Type="http://schemas.openxmlformats.org/officeDocument/2006/relationships/slide" Target="slides/slide7.xml"/><Relationship Id="rId34" Type="http://schemas.openxmlformats.org/officeDocument/2006/relationships/slide" Target="slides/slide6.xml"/><Relationship Id="rId33" Type="http://schemas.openxmlformats.org/officeDocument/2006/relationships/slide" Target="slides/slide5.xml"/><Relationship Id="rId32" Type="http://schemas.openxmlformats.org/officeDocument/2006/relationships/slide" Target="slides/slide4.xml"/><Relationship Id="rId31" Type="http://schemas.openxmlformats.org/officeDocument/2006/relationships/slide" Target="slides/slide3.xml"/><Relationship Id="rId30" Type="http://schemas.openxmlformats.org/officeDocument/2006/relationships/slide" Target="slides/slide2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4506293-A28B-4482-8701-CC5400518809}" type="datetimeFigureOut">
              <a:rPr lang="en-SG"/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919C63-759E-4B62-A2EA-D9CDA5AC8382}" type="slidenum">
              <a:rPr lang="en-SG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1D552A1-F52F-47E5-863A-422E5626C9AA}" type="datetimeFigureOut">
              <a:rPr lang="en-SG"/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8AB7A1-70FC-4E54-A117-8C294D1C0100}" type="slidenum">
              <a:rPr lang="en-SG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3275"/>
            <a:ext cx="5341938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DejaVu Sans" charset="0"/>
              <a:buNone/>
              <a:defRPr/>
            </a:pPr>
            <a:fld id="{FC76314E-5FE6-7B4D-8F79-E56B928D24E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6" Type="http://schemas.openxmlformats.org/officeDocument/2006/relationships/theme" Target="../theme/theme10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2.xml"/><Relationship Id="rId16" Type="http://schemas.openxmlformats.org/officeDocument/2006/relationships/theme" Target="../theme/theme11.xml"/><Relationship Id="rId15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12.xml"/><Relationship Id="rId15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2.xml"/><Relationship Id="rId16" Type="http://schemas.openxmlformats.org/officeDocument/2006/relationships/theme" Target="../theme/theme13.xml"/><Relationship Id="rId15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1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6" Type="http://schemas.openxmlformats.org/officeDocument/2006/relationships/theme" Target="../theme/theme14.xml"/><Relationship Id="rId15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6" Type="http://schemas.openxmlformats.org/officeDocument/2006/relationships/theme" Target="../theme/theme15.xml"/><Relationship Id="rId15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6" Type="http://schemas.openxmlformats.org/officeDocument/2006/relationships/theme" Target="../theme/theme16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6" Type="http://schemas.openxmlformats.org/officeDocument/2006/relationships/theme" Target="../theme/theme17.xml"/><Relationship Id="rId15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1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7.xml"/><Relationship Id="rId16" Type="http://schemas.openxmlformats.org/officeDocument/2006/relationships/theme" Target="../theme/theme18.xml"/><Relationship Id="rId15" Type="http://schemas.openxmlformats.org/officeDocument/2006/relationships/slideLayout" Target="../slideLayouts/slideLayout270.xml"/><Relationship Id="rId14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56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72.xml"/><Relationship Id="rId16" Type="http://schemas.openxmlformats.org/officeDocument/2006/relationships/theme" Target="../theme/theme19.xml"/><Relationship Id="rId15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7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87.xml"/><Relationship Id="rId16" Type="http://schemas.openxmlformats.org/officeDocument/2006/relationships/theme" Target="../theme/theme20.xml"/><Relationship Id="rId15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8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2.xml"/><Relationship Id="rId16" Type="http://schemas.openxmlformats.org/officeDocument/2006/relationships/theme" Target="../theme/theme21.xml"/><Relationship Id="rId15" Type="http://schemas.openxmlformats.org/officeDocument/2006/relationships/slideLayout" Target="../slideLayouts/slideLayout315.xml"/><Relationship Id="rId14" Type="http://schemas.openxmlformats.org/officeDocument/2006/relationships/slideLayout" Target="../slideLayouts/slideLayout314.xml"/><Relationship Id="rId13" Type="http://schemas.openxmlformats.org/officeDocument/2006/relationships/slideLayout" Target="../slideLayouts/slideLayout313.xml"/><Relationship Id="rId12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6" Type="http://schemas.openxmlformats.org/officeDocument/2006/relationships/theme" Target="../theme/theme22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2.xml"/><Relationship Id="rId16" Type="http://schemas.openxmlformats.org/officeDocument/2006/relationships/theme" Target="../theme/theme23.xml"/><Relationship Id="rId15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44.xml"/><Relationship Id="rId13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1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7.xml"/><Relationship Id="rId16" Type="http://schemas.openxmlformats.org/officeDocument/2006/relationships/theme" Target="../theme/theme24.xml"/><Relationship Id="rId15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46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9.xml"/><Relationship Id="rId8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66.xml"/><Relationship Id="rId5" Type="http://schemas.openxmlformats.org/officeDocument/2006/relationships/slideLayout" Target="../slideLayouts/slideLayout365.xml"/><Relationship Id="rId4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62.xml"/><Relationship Id="rId16" Type="http://schemas.openxmlformats.org/officeDocument/2006/relationships/theme" Target="../theme/theme25.xml"/><Relationship Id="rId15" Type="http://schemas.openxmlformats.org/officeDocument/2006/relationships/slideLayout" Target="../slideLayouts/slideLayout375.xml"/><Relationship Id="rId14" Type="http://schemas.openxmlformats.org/officeDocument/2006/relationships/slideLayout" Target="../slideLayouts/slideLayout374.xml"/><Relationship Id="rId13" Type="http://schemas.openxmlformats.org/officeDocument/2006/relationships/slideLayout" Target="../slideLayouts/slideLayout373.xml"/><Relationship Id="rId12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4.xml"/><Relationship Id="rId8" Type="http://schemas.openxmlformats.org/officeDocument/2006/relationships/slideLayout" Target="../slideLayouts/slideLayout383.xml"/><Relationship Id="rId7" Type="http://schemas.openxmlformats.org/officeDocument/2006/relationships/slideLayout" Target="../slideLayouts/slideLayout382.xml"/><Relationship Id="rId6" Type="http://schemas.openxmlformats.org/officeDocument/2006/relationships/slideLayout" Target="../slideLayouts/slideLayout381.xml"/><Relationship Id="rId5" Type="http://schemas.openxmlformats.org/officeDocument/2006/relationships/slideLayout" Target="../slideLayouts/slideLayout380.xml"/><Relationship Id="rId4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78.xml"/><Relationship Id="rId2" Type="http://schemas.openxmlformats.org/officeDocument/2006/relationships/slideLayout" Target="../slideLayouts/slideLayout377.xml"/><Relationship Id="rId16" Type="http://schemas.openxmlformats.org/officeDocument/2006/relationships/theme" Target="../theme/theme26.xml"/><Relationship Id="rId15" Type="http://schemas.openxmlformats.org/officeDocument/2006/relationships/slideLayout" Target="../slideLayouts/slideLayout390.xml"/><Relationship Id="rId14" Type="http://schemas.openxmlformats.org/officeDocument/2006/relationships/slideLayout" Target="../slideLayouts/slideLayout389.xml"/><Relationship Id="rId13" Type="http://schemas.openxmlformats.org/officeDocument/2006/relationships/slideLayout" Target="../slideLayouts/slideLayout388.xml"/><Relationship Id="rId12" Type="http://schemas.openxmlformats.org/officeDocument/2006/relationships/slideLayout" Target="../slideLayouts/slideLayout387.xml"/><Relationship Id="rId11" Type="http://schemas.openxmlformats.org/officeDocument/2006/relationships/slideLayout" Target="../slideLayouts/slideLayout386.xml"/><Relationship Id="rId10" Type="http://schemas.openxmlformats.org/officeDocument/2006/relationships/slideLayout" Target="../slideLayouts/slideLayout385.xml"/><Relationship Id="rId1" Type="http://schemas.openxmlformats.org/officeDocument/2006/relationships/slideLayout" Target="../slideLayouts/slideLayout37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6" Type="http://schemas.openxmlformats.org/officeDocument/2006/relationships/theme" Target="../theme/theme8.xml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6" Type="http://schemas.openxmlformats.org/officeDocument/2006/relationships/theme" Target="../theme/theme9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7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7.xml"/><Relationship Id="rId4" Type="http://schemas.openxmlformats.org/officeDocument/2006/relationships/image" Target="../media/image9.png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2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7.xml"/><Relationship Id="rId2" Type="http://schemas.openxmlformats.org/officeDocument/2006/relationships/image" Target="../media/image11.png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2.xml"/><Relationship Id="rId2" Type="http://schemas.openxmlformats.org/officeDocument/2006/relationships/image" Target="../media/image12.png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7.xml"/><Relationship Id="rId2" Type="http://schemas.openxmlformats.org/officeDocument/2006/relationships/image" Target="../media/image13.png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2.xml"/><Relationship Id="rId2" Type="http://schemas.openxmlformats.org/officeDocument/2006/relationships/image" Target="../media/image14.png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7.xml"/><Relationship Id="rId2" Type="http://schemas.openxmlformats.org/officeDocument/2006/relationships/image" Target="../media/image15.png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2.xml"/><Relationship Id="rId2" Type="http://schemas.openxmlformats.org/officeDocument/2006/relationships/image" Target="../media/image16.png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0" y="6145212"/>
            <a:ext cx="2994025" cy="712788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9" name="Rectangle 11"/>
          <p:cNvSpPr>
            <a:spLocks noChangeArrowheads="1"/>
          </p:cNvSpPr>
          <p:nvPr/>
        </p:nvSpPr>
        <p:spPr bwMode="auto">
          <a:xfrm>
            <a:off x="3067050" y="6143625"/>
            <a:ext cx="2962275" cy="714375"/>
          </a:xfrm>
          <a:prstGeom prst="rect">
            <a:avLst/>
          </a:prstGeom>
          <a:solidFill>
            <a:srgbClr val="A3CBE8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6097588" y="6143625"/>
            <a:ext cx="3043237" cy="714375"/>
          </a:xfrm>
          <a:prstGeom prst="rect">
            <a:avLst/>
          </a:prstGeom>
          <a:solidFill>
            <a:srgbClr val="FFC9AE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1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panose="02010600030101010101" pitchFamily="2" charset="-122"/>
              <a:cs typeface="+mn-cs"/>
              <a:sym typeface="Tw Cen MT" panose="020B0602020104020603" charset="0"/>
            </a:endParaRPr>
          </a:p>
        </p:txBody>
      </p:sp>
      <p:sp>
        <p:nvSpPr>
          <p:cNvPr id="14342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0"/>
            <a:ext cx="9144000" cy="828675"/>
          </a:xfrm>
          <a:solidFill>
            <a:srgbClr val="A3CBE8"/>
          </a:solidFill>
        </p:spPr>
        <p:txBody>
          <a:bodyPr anchor="ctr"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latin typeface="Times New Roman" panose="02020603050405020304" pitchFamily="18" charset="0"/>
                <a:ea typeface="华文中宋" panose="02010600040101010101" charset="-122"/>
                <a:sym typeface="Times New Roman" panose="02020603050405020304" pitchFamily="18" charset="0"/>
              </a:rPr>
              <a:t> </a:t>
            </a:r>
            <a:endParaRPr lang="en-US" altLang="zh-CN" sz="3600">
              <a:latin typeface="Times New Roman" panose="02020603050405020304" pitchFamily="18" charset="0"/>
              <a:ea typeface="华文中宋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1434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Segoe UI" panose="020B0502040204020203" charset="0"/>
              <a:ea typeface="宋体" panose="02010600030101010101" pitchFamily="2" charset="-122"/>
              <a:cs typeface="+mn-cs"/>
              <a:sym typeface="Tw Cen MT" panose="020B0602020104020603" charset="0"/>
            </a:endParaRPr>
          </a:p>
        </p:txBody>
      </p:sp>
      <p:sp>
        <p:nvSpPr>
          <p:cNvPr id="3084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panose="02010600030101010101" pitchFamily="2" charset="-122"/>
              <a:cs typeface="+mn-cs"/>
              <a:sym typeface="Tw Cen MT" panose="020B0602020104020603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8600" y="1312545"/>
            <a:ext cx="8728075" cy="3593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90315" y="5253990"/>
            <a:ext cx="140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VLDB 2023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Introduction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Key idea </a:t>
            </a:r>
            <a:endParaRPr lang="en-US" altLang="zh-CN" dirty="0">
              <a:solidFill>
                <a:schemeClr val="tx2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Contribution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System design &amp; Implementation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System design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5800" y="1678305"/>
            <a:ext cx="7715250" cy="3671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5410200"/>
            <a:ext cx="7139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/>
              <a:t>Database node </a:t>
            </a:r>
            <a:r>
              <a:rPr lang="zh-CN" altLang="en-US" sz="1200"/>
              <a:t>执行事务和协调事务提交的计算节点</a:t>
            </a:r>
            <a:endParaRPr lang="zh-CN" altLang="en-US" sz="1200"/>
          </a:p>
          <a:p>
            <a:pPr>
              <a:lnSpc>
                <a:spcPct val="150000"/>
              </a:lnSpc>
            </a:pPr>
            <a:r>
              <a:rPr lang="en-US" altLang="zh-CN" sz="1200"/>
              <a:t>Storage node    </a:t>
            </a:r>
            <a:r>
              <a:rPr lang="zh-CN" altLang="en-US" sz="1200"/>
              <a:t>保存数据并验证分布式事务的存储</a:t>
            </a:r>
            <a:r>
              <a:rPr lang="zh-CN" altLang="en-US" sz="1200"/>
              <a:t>节点</a:t>
            </a:r>
            <a:endParaRPr lang="zh-CN" altLang="en-US" sz="1200"/>
          </a:p>
          <a:p>
            <a:pPr>
              <a:lnSpc>
                <a:spcPct val="150000"/>
              </a:lnSpc>
            </a:pPr>
            <a:r>
              <a:rPr lang="en-US" altLang="zh-CN" sz="1200"/>
              <a:t>Timestamp server </a:t>
            </a:r>
            <a:r>
              <a:rPr lang="zh-CN" altLang="en-US" sz="1200"/>
              <a:t>用于给每个事务分配一个全局的提交时间戳</a:t>
            </a:r>
            <a:endParaRPr lang="zh-CN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Transaction Execution and Local Commit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81000" y="1447800"/>
            <a:ext cx="8608695" cy="4678680"/>
          </a:xfrm>
        </p:spPr>
        <p:txBody>
          <a:bodyPr/>
          <a:p>
            <a:r>
              <a:rPr lang="en-US" altLang="zh-CN" sz="2400"/>
              <a:t>Transaction Execution</a:t>
            </a:r>
            <a:endParaRPr lang="en-US" altLang="zh-CN" sz="2400"/>
          </a:p>
          <a:p>
            <a:pPr lvl="1"/>
            <a:r>
              <a:rPr lang="en-US" altLang="zh-CN" sz="2000"/>
              <a:t>In Hackwrench, transactions are represented as </a:t>
            </a:r>
            <a:r>
              <a:rPr lang="en-US" altLang="zh-CN" sz="2000">
                <a:solidFill>
                  <a:srgbClr val="0070C0"/>
                </a:solidFill>
              </a:rPr>
              <a:t>stored procedures</a:t>
            </a:r>
            <a:r>
              <a:rPr lang="en-US" altLang="zh-CN" sz="2000"/>
              <a:t>.</a:t>
            </a:r>
            <a:endParaRPr lang="en-US" altLang="zh-CN" sz="2000"/>
          </a:p>
          <a:p>
            <a:pPr lvl="1"/>
            <a:r>
              <a:rPr lang="en-US" altLang="zh-CN" sz="2000"/>
              <a:t>Hackwrench provides a dataflow-based programming abstraction. With our API, </a:t>
            </a:r>
            <a:r>
              <a:rPr lang="en-US" altLang="zh-CN" sz="2000">
                <a:solidFill>
                  <a:srgbClr val="0070C0"/>
                </a:solidFill>
              </a:rPr>
              <a:t>each transaction is represented by a static dataflow graph</a:t>
            </a:r>
            <a:r>
              <a:rPr lang="en-US" altLang="zh-CN" sz="2000"/>
              <a:t>. We store one copy of the static dataflow graph for a given transaction type at each node.</a:t>
            </a:r>
            <a:endParaRPr lang="en-US" altLang="zh-CN" sz="2000"/>
          </a:p>
          <a:p>
            <a:pPr marL="457200" lvl="0" indent="-457200">
              <a:buFont typeface="Wingdings" panose="05000000000000000000" charset="0"/>
              <a:buChar char="p"/>
            </a:pPr>
            <a:r>
              <a:rPr lang="en-US" altLang="zh-CN" sz="2400">
                <a:solidFill>
                  <a:schemeClr val="tx1"/>
                </a:solidFill>
              </a:rPr>
              <a:t>Local Commit</a:t>
            </a:r>
            <a:endParaRPr lang="en-US" altLang="zh-CN" sz="2000">
              <a:solidFill>
                <a:schemeClr val="tx1"/>
              </a:solidFill>
              <a:ea typeface="Arial" panose="020B0604020202020204" pitchFamily="34" charset="0"/>
              <a:cs typeface="+mn-ea"/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  <a:cs typeface="+mn-ea"/>
              </a:rPr>
              <a:t>It uses two-phase locking to ensure strict serializability. </a:t>
            </a:r>
            <a:endParaRPr lang="en-US" altLang="zh-CN" sz="2000">
              <a:solidFill>
                <a:schemeClr val="tx1"/>
              </a:solidFill>
              <a:cs typeface="+mn-ea"/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  <a:cs typeface="+mn-ea"/>
              </a:rPr>
              <a:t>Upon finishing, the database node commits a transaction locally.</a:t>
            </a:r>
            <a:endParaRPr lang="en-US" altLang="zh-CN" sz="2000">
              <a:solidFill>
                <a:schemeClr val="tx1"/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Batch Splitting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81000" y="1447800"/>
            <a:ext cx="8608695" cy="4678680"/>
          </a:xfrm>
        </p:spPr>
        <p:txBody>
          <a:bodyPr/>
          <a:p>
            <a:r>
              <a:rPr lang="en-US" altLang="zh-CN" sz="2400">
                <a:solidFill>
                  <a:schemeClr val="tx1"/>
                </a:solidFill>
                <a:cs typeface="+mn-ea"/>
              </a:rPr>
              <a:t>How to better segment batches at local nodes.</a:t>
            </a:r>
            <a:endParaRPr lang="en-US" altLang="zh-CN" sz="2400">
              <a:solidFill>
                <a:schemeClr val="tx1"/>
              </a:solidFill>
              <a:cs typeface="+mn-ea"/>
            </a:endParaRPr>
          </a:p>
          <a:p>
            <a:pPr lvl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/>
                </a:solidFill>
                <a:cs typeface="+mn-ea"/>
              </a:rPr>
              <a:t>after a batch is formed, the database node constructs an </a:t>
            </a:r>
            <a:r>
              <a:rPr lang="en-US" altLang="zh-CN" sz="2000">
                <a:solidFill>
                  <a:srgbClr val="0070C0"/>
                </a:solidFill>
                <a:cs typeface="+mn-ea"/>
              </a:rPr>
              <a:t>undirected graph</a:t>
            </a:r>
            <a:r>
              <a:rPr lang="en-US" altLang="zh-CN" sz="2000">
                <a:solidFill>
                  <a:schemeClr val="tx1"/>
                </a:solidFill>
                <a:cs typeface="+mn-ea"/>
              </a:rPr>
              <a:t> with transactions as nodes and edges connecting transactions accessing the same data segment. </a:t>
            </a:r>
            <a:endParaRPr lang="en-US" altLang="zh-CN" sz="2000">
              <a:solidFill>
                <a:schemeClr val="tx1"/>
              </a:solidFill>
              <a:cs typeface="+mn-ea"/>
            </a:endParaRPr>
          </a:p>
          <a:p>
            <a:pPr lvl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/>
                </a:solidFill>
                <a:cs typeface="+mn-ea"/>
              </a:rPr>
              <a:t>A connected component in this graph </a:t>
            </a:r>
            <a:r>
              <a:rPr lang="en-US" altLang="zh-CN" sz="2000">
                <a:solidFill>
                  <a:srgbClr val="0070C0"/>
                </a:solidFill>
                <a:cs typeface="+mn-ea"/>
              </a:rPr>
              <a:t>represents a set of conflicting transactions</a:t>
            </a:r>
            <a:r>
              <a:rPr lang="en-US" altLang="zh-CN" sz="2000">
                <a:solidFill>
                  <a:schemeClr val="tx1"/>
                </a:solidFill>
                <a:cs typeface="+mn-ea"/>
              </a:rPr>
              <a:t> which we merge into a sub-batch.</a:t>
            </a:r>
            <a:endParaRPr lang="en-US" altLang="zh-CN" sz="2000">
              <a:solidFill>
                <a:schemeClr val="tx1"/>
              </a:solidFill>
              <a:cs typeface="+mn-ea"/>
            </a:endParaRPr>
          </a:p>
          <a:p>
            <a:pPr lvl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0070C0"/>
                </a:solidFill>
                <a:cs typeface="+mn-ea"/>
              </a:rPr>
              <a:t>Different sub-batches</a:t>
            </a:r>
            <a:r>
              <a:rPr lang="en-US" altLang="zh-CN" sz="2000">
                <a:solidFill>
                  <a:schemeClr val="tx1"/>
                </a:solidFill>
                <a:cs typeface="+mn-ea"/>
              </a:rPr>
              <a:t> in a batch</a:t>
            </a:r>
            <a:r>
              <a:rPr lang="en-US" altLang="zh-CN" sz="2000">
                <a:solidFill>
                  <a:srgbClr val="0070C0"/>
                </a:solidFill>
                <a:cs typeface="+mn-ea"/>
              </a:rPr>
              <a:t> access different data segments</a:t>
            </a:r>
            <a:r>
              <a:rPr lang="en-US" altLang="zh-CN" sz="2000">
                <a:solidFill>
                  <a:schemeClr val="tx1"/>
                </a:solidFill>
                <a:cs typeface="+mn-ea"/>
              </a:rPr>
              <a:t>, and thus can be validated, repaired, and committed independently.</a:t>
            </a:r>
            <a:endParaRPr lang="en-US" altLang="zh-CN" sz="2000">
              <a:solidFill>
                <a:schemeClr val="tx1"/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Global Commit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57200" y="1650365"/>
            <a:ext cx="8229600" cy="442341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charset="0"/>
              <a:buChar char="p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Different from traditional 2PC, Hackwrench’s global commit introduces two variations.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Upon validation failure, the database node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re-executes affected operations using the updated cache and dataflow graph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instead of all transactions abort.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Hackwrench relies on a timestamp server to determine the commit order of batches. Transactions can be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repaired sequentially 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through the order of timestamps;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Global Commit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8800" y="1524000"/>
            <a:ext cx="4867910" cy="48228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Transaction Repair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381000" y="1600200"/>
            <a:ext cx="8229600" cy="4736465"/>
          </a:xfrm>
        </p:spPr>
        <p:txBody>
          <a:bodyPr/>
          <a:p>
            <a:r>
              <a:rPr lang="zh-CN" altLang="en-US" sz="2000"/>
              <a:t>To mitigate the abort cost, we need a more efficient solution than aborting and retrying a batch of transactions. Our insight is that it is cheaper to </a:t>
            </a:r>
            <a:r>
              <a:rPr lang="zh-CN" altLang="en-US" sz="2000">
                <a:solidFill>
                  <a:srgbClr val="0070C0"/>
                </a:solidFill>
              </a:rPr>
              <a:t>repair the transactions batch by selectively re-executing operations affected by stale or invalid reads</a:t>
            </a:r>
            <a:r>
              <a:rPr lang="zh-CN" altLang="en-US" sz="2000"/>
              <a:t>.</a:t>
            </a:r>
            <a:endParaRPr lang="zh-CN" altLang="en-US" sz="2000"/>
          </a:p>
          <a:p>
            <a:r>
              <a:rPr lang="zh-CN" altLang="en-US" sz="2000"/>
              <a:t>An intuitive approach for re-execution is constructing a large dependency graph for all transactions in one batch and repairing accordingly.</a:t>
            </a:r>
            <a:endParaRPr lang="zh-CN" altLang="en-US" sz="2000"/>
          </a:p>
          <a:p>
            <a:pPr lvl="1"/>
            <a:r>
              <a:rPr lang="en-US" altLang="zh-CN" sz="1750">
                <a:solidFill>
                  <a:srgbClr val="0070C0"/>
                </a:solidFill>
              </a:rPr>
              <a:t>R</a:t>
            </a:r>
            <a:r>
              <a:rPr lang="zh-CN" altLang="en-US" sz="1750">
                <a:solidFill>
                  <a:srgbClr val="0070C0"/>
                </a:solidFill>
              </a:rPr>
              <a:t>untime overhead</a:t>
            </a:r>
            <a:r>
              <a:rPr lang="zh-CN" altLang="en-US" sz="1750"/>
              <a:t> for dependency graph construction and traversal.</a:t>
            </a:r>
            <a:endParaRPr lang="zh-CN" altLang="en-US" sz="1750"/>
          </a:p>
          <a:p>
            <a:pPr marL="457200" lvl="0" indent="-457200">
              <a:buFont typeface="Wingdings" panose="05000000000000000000" charset="0"/>
              <a:buChar char="p"/>
            </a:pPr>
            <a:r>
              <a:rPr lang="zh-CN" altLang="en-US" sz="2000">
                <a:solidFill>
                  <a:schemeClr val="tx1"/>
                </a:solidFill>
              </a:rPr>
              <a:t>Hackwrench uses a simple but efficient way instead. As transactions within the same batch are totally ordered, Hackwrench repairs transactions sequentially in the total order. </a:t>
            </a:r>
            <a:endParaRPr lang="zh-CN" altLang="en-US" sz="2000">
              <a:solidFill>
                <a:schemeClr val="tx1"/>
              </a:solidFill>
            </a:endParaRPr>
          </a:p>
          <a:p>
            <a:pPr lvl="1"/>
            <a:r>
              <a:rPr lang="zh-CN" altLang="en-US" sz="1750">
                <a:sym typeface="+mn-ea"/>
              </a:rPr>
              <a:t>To repair one transaction, Hackwrench re-executes it according to its</a:t>
            </a:r>
            <a:r>
              <a:rPr lang="zh-CN" altLang="en-US" sz="1750">
                <a:solidFill>
                  <a:srgbClr val="0070C0"/>
                </a:solidFill>
                <a:sym typeface="+mn-ea"/>
              </a:rPr>
              <a:t> static dataflow graph.</a:t>
            </a:r>
            <a:endParaRPr lang="zh-CN" altLang="en-US" sz="175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zh-CN" altLang="en-US" sz="1750"/>
          </a:p>
          <a:p>
            <a:pPr lvl="1"/>
            <a:endParaRPr lang="zh-CN" altLang="en-US" sz="17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Fine-Grained Repair by Dataflow Graph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1371600"/>
            <a:ext cx="5686425" cy="3356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1520" y="4707255"/>
            <a:ext cx="5110480" cy="1750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Fast-path Optimization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r>
              <a:rPr lang="en-US" altLang="zh-CN" sz="2400"/>
              <a:t>One-shot Transaction.</a:t>
            </a:r>
            <a:endParaRPr lang="en-US" altLang="zh-CN" sz="2400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457200" lvl="0" indent="-457200">
              <a:buFont typeface="Wingdings" panose="05000000000000000000" charset="0"/>
              <a:buChar char="p"/>
            </a:pPr>
            <a:r>
              <a:rPr lang="en-US" altLang="zh-CN" sz="2400">
                <a:sym typeface="+mn-ea"/>
              </a:rPr>
              <a:t>Fast-path Optimization.</a:t>
            </a:r>
            <a:endParaRPr lang="en-US" altLang="zh-CN" sz="2400">
              <a:solidFill>
                <a:schemeClr val="tx1"/>
              </a:solidFill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</a:rPr>
              <a:t>Statements within one-shot transactions can be executed on the respective storage nodes where the data segments reside.</a:t>
            </a:r>
            <a:endParaRPr lang="en-US" altLang="zh-CN" sz="2000">
              <a:solidFill>
                <a:schemeClr val="tx1"/>
              </a:solidFill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</a:rPr>
              <a:t>If they are still global commit through tiered commit protocol, it will result in unnecessary performance loss. </a:t>
            </a:r>
            <a:endParaRPr lang="en-US" altLang="zh-CN" sz="2000">
              <a:solidFill>
                <a:schemeClr val="tx1"/>
              </a:solidFill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</a:rPr>
              <a:t>Hackwrench utilizes the fast-path optimization method to have repair and commit tasks</a:t>
            </a:r>
            <a:r>
              <a:rPr lang="en-US" altLang="zh-CN" sz="2000">
                <a:solidFill>
                  <a:srgbClr val="0070C0"/>
                </a:solidFill>
              </a:rPr>
              <a:t> directly handled by the storage nodes</a:t>
            </a:r>
            <a:r>
              <a:rPr lang="en-US" altLang="zh-CN" sz="2000">
                <a:solidFill>
                  <a:schemeClr val="tx1"/>
                </a:solidFill>
              </a:rPr>
              <a:t>, without relying on compute nodes.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981200"/>
            <a:ext cx="7972425" cy="1120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Fast-path Optimization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1752600"/>
            <a:ext cx="6798945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Introduction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Key idea 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</a:t>
            </a:r>
            <a:r>
              <a:rPr lang="en-US" altLang="zh-CN" dirty="0">
                <a:sym typeface="+mn-ea"/>
              </a:rPr>
              <a:t>ontribution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System design &amp; Implementation</a:t>
            </a:r>
            <a:endParaRPr lang="en-US" altLang="zh-CN" dirty="0"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Introduction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Key idea </a:t>
            </a:r>
            <a:endParaRPr lang="en-US" altLang="zh-CN" dirty="0">
              <a:solidFill>
                <a:schemeClr val="tx2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Contribution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System design &amp; Implementation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Evaluation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Benchmarks and workloads.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 sz="2400"/>
              <a:t>TPC-C.</a:t>
            </a:r>
            <a:endParaRPr lang="en-US" altLang="zh-CN"/>
          </a:p>
          <a:p>
            <a:pPr lvl="1"/>
            <a:r>
              <a:rPr lang="en-US" altLang="zh-CN" sz="2000"/>
              <a:t>In the benchmark standard, when a NewOrder transaction updates the Stock tuple, there is a 1% probability that the tuple belongs to a remote warehouse.</a:t>
            </a:r>
            <a:endParaRPr lang="en-US" altLang="zh-CN" sz="2000"/>
          </a:p>
          <a:p>
            <a:pPr lvl="1"/>
            <a:r>
              <a:rPr lang="en-US" altLang="zh-CN" sz="2000">
                <a:solidFill>
                  <a:srgbClr val="0070C0"/>
                </a:solidFill>
              </a:rPr>
              <a:t>The higher the remote access probability(r), the more remote distributed NewOrder transactions are.</a:t>
            </a:r>
            <a:endParaRPr lang="en-US" altLang="zh-CN" sz="2000">
              <a:solidFill>
                <a:srgbClr val="0070C0"/>
              </a:solidFill>
            </a:endParaRPr>
          </a:p>
          <a:p>
            <a:pPr lvl="1"/>
            <a:r>
              <a:rPr lang="en-US" altLang="zh-CN" sz="2000"/>
              <a:t>Thus, we vary 𝑟to see how Hackwrench performs.</a:t>
            </a:r>
            <a:endParaRPr lang="en-US" altLang="zh-CN" sz="2000"/>
          </a:p>
          <a:p>
            <a:pPr marL="457200" lvl="0" indent="-457200">
              <a:buFont typeface="Wingdings" panose="05000000000000000000" charset="0"/>
              <a:buChar char="p"/>
            </a:pPr>
            <a:r>
              <a:rPr lang="en-US" altLang="zh-CN" sz="2400">
                <a:solidFill>
                  <a:schemeClr val="tx1"/>
                </a:solidFill>
              </a:rPr>
              <a:t>FDB-Micro.</a:t>
            </a:r>
            <a:endParaRPr lang="en-US" altLang="zh-CN" sz="2100">
              <a:solidFill>
                <a:schemeClr val="tx1"/>
              </a:solidFill>
            </a:endParaRPr>
          </a:p>
          <a:p>
            <a:pPr lvl="1"/>
            <a:r>
              <a:rPr lang="en-US" altLang="zh-CN" sz="2000"/>
              <a:t>Key-value benchmark.</a:t>
            </a:r>
            <a:endParaRPr lang="en-US" altLang="zh-CN" sz="2000"/>
          </a:p>
          <a:p>
            <a:pPr lvl="1"/>
            <a:r>
              <a:rPr lang="en-US" altLang="zh-CN" sz="2000"/>
              <a:t>The workload is a mix of 80% read-only transactions with 20% read-write transactions.</a:t>
            </a:r>
            <a:endParaRPr lang="en-US" altLang="zh-CN" sz="2000"/>
          </a:p>
          <a:p>
            <a:pPr lvl="1"/>
            <a:r>
              <a:rPr lang="en-US" altLang="zh-CN" sz="2000"/>
              <a:t>he parameter 𝑑dictates </a:t>
            </a:r>
            <a:r>
              <a:rPr lang="en-US" altLang="zh-CN" sz="2000">
                <a:solidFill>
                  <a:srgbClr val="0070C0"/>
                </a:solidFill>
              </a:rPr>
              <a:t>the percentage of distribution transactions</a:t>
            </a:r>
            <a:r>
              <a:rPr lang="en-US" altLang="zh-CN" sz="2000"/>
              <a:t>, the rest are local transactions.</a:t>
            </a:r>
            <a:endParaRPr lang="en-US" altLang="zh-CN" sz="2000"/>
          </a:p>
          <a:p>
            <a:pPr lvl="1"/>
            <a:endParaRPr lang="en-US" altLang="zh-CN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Experiment 1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640" y="2057400"/>
            <a:ext cx="7842250" cy="4005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8145" y="1524000"/>
            <a:ext cx="8347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Comparing the Throughput under different proportions of distributed transactions.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Experiment 2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09600" y="1600200"/>
            <a:ext cx="6979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Comparing the latency under different </a:t>
            </a:r>
            <a:r>
              <a:rPr lang="en-US" altLang="zh-CN"/>
              <a:t>batches and systems.</a:t>
            </a:r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" y="2133600"/>
            <a:ext cx="8403590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Experiment 3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25475" y="1676400"/>
            <a:ext cx="762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Comparing the five optimization techniques to determine which ones yield the most significant improvements based on the foundation of </a:t>
            </a:r>
            <a:r>
              <a:rPr lang="en-US"/>
              <a:t>OCC.</a:t>
            </a:r>
            <a:endParaRPr 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" y="2321560"/>
            <a:ext cx="7900670" cy="3536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Experiment 4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" y="1676400"/>
            <a:ext cx="6979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Comparing</a:t>
            </a:r>
            <a:r>
              <a:rPr lang="en-US"/>
              <a:t> </a:t>
            </a:r>
            <a:r>
              <a:t>the CPU utilization of each system.</a:t>
            </a: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" y="2133600"/>
            <a:ext cx="8997950" cy="39109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Experiment 5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447800"/>
            <a:ext cx="6777990" cy="50590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Introduction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Key idea </a:t>
            </a:r>
            <a:endParaRPr lang="en-US" altLang="zh-CN" dirty="0">
              <a:solidFill>
                <a:schemeClr val="tx2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Contribution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System design &amp; Implementation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Evaluation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Conclussion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Conclusion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57200" y="1600200"/>
            <a:ext cx="8229600" cy="4307205"/>
          </a:xfrm>
        </p:spPr>
        <p:txBody>
          <a:bodyPr/>
          <a:p>
            <a:r>
              <a:rPr lang="en-US" altLang="zh-CN" sz="2000"/>
              <a:t>A</a:t>
            </a:r>
            <a:r>
              <a:rPr lang="zh-CN" altLang="en-US" sz="2000"/>
              <a:t> design for distributed databases </a:t>
            </a:r>
            <a:r>
              <a:rPr lang="zh-CN" altLang="en-US" sz="2000">
                <a:solidFill>
                  <a:srgbClr val="0070C0"/>
                </a:solidFill>
              </a:rPr>
              <a:t>using best-effort caching and batched commit</a:t>
            </a:r>
            <a:r>
              <a:rPr lang="zh-CN" altLang="en-US" sz="2000"/>
              <a:t> for transactions execution at multiple database nodes with remote storage.</a:t>
            </a:r>
            <a:endParaRPr lang="zh-CN" altLang="en-US" sz="2000"/>
          </a:p>
          <a:p>
            <a:r>
              <a:rPr lang="zh-CN" altLang="en-US" sz="2000"/>
              <a:t>Hackwrench </a:t>
            </a:r>
            <a:r>
              <a:rPr lang="zh-CN" altLang="en-US" sz="2000">
                <a:solidFill>
                  <a:srgbClr val="0070C0"/>
                </a:solidFill>
              </a:rPr>
              <a:t>uses fine</a:t>
            </a:r>
            <a:r>
              <a:rPr lang="en-US" altLang="zh-CN" sz="2000">
                <a:solidFill>
                  <a:srgbClr val="0070C0"/>
                </a:solidFill>
              </a:rPr>
              <a:t>-</a:t>
            </a:r>
            <a:r>
              <a:rPr lang="zh-CN" altLang="en-US" sz="2000">
                <a:solidFill>
                  <a:srgbClr val="0070C0"/>
                </a:solidFill>
              </a:rPr>
              <a:t>grained repair to mitigate the harmful effect</a:t>
            </a:r>
            <a:r>
              <a:rPr lang="zh-CN" altLang="en-US" sz="2000"/>
              <a:t> of increased transaction conflicts due to stale cache reads and batched validation.</a:t>
            </a:r>
            <a:endParaRPr lang="zh-CN" altLang="en-US" sz="2000"/>
          </a:p>
          <a:p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For one-shot transactions, we propose the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fast-path optimization 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which performs re-execution at storage instead of database nodes with one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fewer round-trip and no 2PC coordination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.</a:t>
            </a:r>
            <a:endParaRPr lang="en-US" altLang="zh-CN" sz="2000" dirty="0">
              <a:solidFill>
                <a:srgbClr val="0070C0"/>
              </a:solidFill>
              <a:ea typeface="Arial" panose="020B0604020202020204" pitchFamily="34" charset="0"/>
              <a:cs typeface="+mn-ea"/>
              <a:sym typeface="+mn-ea"/>
            </a:endParaRPr>
          </a:p>
          <a:p>
            <a:r>
              <a:rPr lang="zh-CN" altLang="en-US" sz="2000"/>
              <a:t>TPC-C results show that Hackwrench </a:t>
            </a:r>
            <a:r>
              <a:rPr lang="zh-CN" altLang="en-US" sz="2000">
                <a:solidFill>
                  <a:srgbClr val="0070C0"/>
                </a:solidFill>
              </a:rPr>
              <a:t>achieves much higher throughput than</a:t>
            </a:r>
            <a:r>
              <a:rPr lang="zh-CN" altLang="en-US" sz="2000"/>
              <a:t> an OCC system, FoundationDB, Calvin, COCO, and Sundial.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Introduction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99805" cy="4678680"/>
          </a:xfrm>
        </p:spPr>
        <p:txBody>
          <a:bodyPr/>
          <a:lstStyle/>
          <a:p>
            <a:r>
              <a:rPr lang="en-US" altLang="zh-CN" sz="2400" dirty="0"/>
              <a:t>Reasons why distributed transactions tend to be slow. </a:t>
            </a:r>
            <a:endParaRPr lang="en-US" altLang="zh-CN" sz="2400" dirty="0"/>
          </a:p>
          <a:p>
            <a:pPr lvl="1"/>
            <a:r>
              <a:rPr lang="en-US" altLang="zh-CN" sz="2000" dirty="0"/>
              <a:t>Data is partitioned across multiple nodes, the system often must </a:t>
            </a:r>
            <a:r>
              <a:rPr lang="en-US" altLang="zh-CN" sz="2000" dirty="0">
                <a:solidFill>
                  <a:srgbClr val="0070C0"/>
                </a:solidFill>
              </a:rPr>
              <a:t>fetch data remotely</a:t>
            </a:r>
            <a:r>
              <a:rPr lang="en-US" altLang="zh-CN" sz="2000" dirty="0"/>
              <a:t> during transaction execution.</a:t>
            </a:r>
            <a:endParaRPr lang="en-US" altLang="zh-CN" sz="2000" dirty="0"/>
          </a:p>
          <a:p>
            <a:pPr lvl="1"/>
            <a:r>
              <a:rPr lang="en-US" altLang="zh-CN" sz="2000" dirty="0"/>
              <a:t>Need to </a:t>
            </a:r>
            <a:r>
              <a:rPr lang="en-US" altLang="zh-CN" sz="2000" dirty="0">
                <a:solidFill>
                  <a:srgbClr val="0070C0"/>
                </a:solidFill>
              </a:rPr>
              <a:t>coordinate across multiple nodes</a:t>
            </a:r>
            <a:r>
              <a:rPr lang="en-US" altLang="zh-CN" sz="2000" dirty="0"/>
              <a:t> to ensure serializability.</a:t>
            </a:r>
            <a:endParaRPr lang="en-US" altLang="zh-CN" sz="2000" dirty="0"/>
          </a:p>
          <a:p>
            <a:pPr lvl="1"/>
            <a:r>
              <a:rPr lang="en-US" altLang="zh-CN" sz="2000" dirty="0"/>
              <a:t>Executing and committing a transaction </a:t>
            </a:r>
            <a:r>
              <a:rPr lang="en-US" altLang="zh-CN" sz="2000" dirty="0">
                <a:solidFill>
                  <a:srgbClr val="0070C0"/>
                </a:solidFill>
              </a:rPr>
              <a:t>requires multiple round trips of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blocking communication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r>
              <a:rPr lang="en-US" altLang="zh-CN" sz="2400" dirty="0"/>
              <a:t>Former study of reducing the amount of communication.</a:t>
            </a:r>
            <a:endParaRPr lang="en-US" altLang="zh-CN" sz="2400" dirty="0"/>
          </a:p>
          <a:p>
            <a:pPr lvl="1"/>
            <a:r>
              <a:rPr lang="en-US" altLang="zh-CN" sz="2400" dirty="0"/>
              <a:t>Caching.</a:t>
            </a:r>
            <a:endParaRPr lang="en-US" altLang="zh-CN" sz="2400" dirty="0"/>
          </a:p>
          <a:p>
            <a:pPr lvl="2"/>
            <a:r>
              <a:rPr lang="en-US" altLang="zh-CN" sz="2055" dirty="0"/>
              <a:t>Reducing remote read operations on storage nodes.</a:t>
            </a:r>
            <a:endParaRPr lang="en-US" altLang="zh-CN" sz="2055" dirty="0"/>
          </a:p>
          <a:p>
            <a:pPr lvl="1"/>
            <a:r>
              <a:rPr lang="en-US" altLang="zh-CN" sz="2400" dirty="0"/>
              <a:t>Batching.</a:t>
            </a:r>
            <a:endParaRPr lang="en-US" altLang="zh-CN" sz="2400" dirty="0"/>
          </a:p>
          <a:p>
            <a:pPr lvl="2"/>
            <a:r>
              <a:rPr lang="en-US" altLang="zh-CN" sz="2055" dirty="0"/>
              <a:t>Amortize the communication needed across multiple transactions.</a:t>
            </a:r>
            <a:endParaRPr lang="en-US" altLang="zh-CN" sz="2055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Challenges of Caching and Batching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99805" cy="4678680"/>
          </a:xfrm>
        </p:spPr>
        <p:txBody>
          <a:bodyPr/>
          <a:lstStyle/>
          <a:p>
            <a:pPr marL="0" lvl="2" indent="0">
              <a:buNone/>
            </a:pPr>
            <a:r>
              <a:rPr lang="en-US" altLang="zh-CN" sz="2000" dirty="0">
                <a:cs typeface="+mn-ea"/>
                <a:sym typeface="+mn-ea"/>
              </a:rPr>
              <a:t>When meets with single-write-multiple-read system (e.g. single-master Aurora), it achieves impressive performance using caching and batching.</a:t>
            </a:r>
            <a:endParaRPr lang="en-US" altLang="zh-CN" sz="2000" dirty="0">
              <a:cs typeface="+mn-ea"/>
              <a:sym typeface="+mn-ea"/>
            </a:endParaRPr>
          </a:p>
          <a:p>
            <a:pPr marL="0" lvl="2" indent="0">
              <a:buNone/>
            </a:pPr>
            <a:endParaRPr lang="en-US" altLang="zh-CN" sz="2000" dirty="0">
              <a:cs typeface="+mn-ea"/>
              <a:sym typeface="+mn-ea"/>
            </a:endParaRPr>
          </a:p>
          <a:p>
            <a:pPr marL="0" lvl="2" indent="0">
              <a:buNone/>
            </a:pPr>
            <a:r>
              <a:rPr lang="en-US" altLang="zh-CN" sz="2000" dirty="0">
                <a:cs typeface="+mn-ea"/>
                <a:sym typeface="+mn-ea"/>
              </a:rPr>
              <a:t>However, under contention, </a:t>
            </a:r>
            <a:r>
              <a:rPr lang="en-US" altLang="zh-CN" sz="2000" dirty="0">
                <a:solidFill>
                  <a:srgbClr val="0070C0"/>
                </a:solidFill>
                <a:cs typeface="+mn-ea"/>
                <a:sym typeface="+mn-ea"/>
              </a:rPr>
              <a:t>cached reads can miss writes recently committed by other nodes</a:t>
            </a:r>
            <a:r>
              <a:rPr lang="en-US" altLang="zh-CN" sz="2000" dirty="0">
                <a:cs typeface="+mn-ea"/>
                <a:sym typeface="+mn-ea"/>
              </a:rPr>
              <a:t>, causing the corresponding transactions to </a:t>
            </a:r>
            <a:r>
              <a:rPr lang="en-US" altLang="zh-CN" sz="2000" dirty="0">
                <a:solidFill>
                  <a:srgbClr val="0070C0"/>
                </a:solidFill>
                <a:cs typeface="+mn-ea"/>
                <a:sym typeface="+mn-ea"/>
              </a:rPr>
              <a:t>abort</a:t>
            </a:r>
            <a:r>
              <a:rPr lang="en-US" altLang="zh-CN" sz="2000" dirty="0">
                <a:cs typeface="+mn-ea"/>
                <a:sym typeface="+mn-ea"/>
              </a:rPr>
              <a:t>. </a:t>
            </a:r>
            <a:endParaRPr lang="en-US" altLang="zh-CN" sz="2000" dirty="0">
              <a:cs typeface="+mn-ea"/>
              <a:sym typeface="+mn-ea"/>
            </a:endParaRPr>
          </a:p>
          <a:p>
            <a:pPr marL="0" lvl="2" indent="0">
              <a:buNone/>
            </a:pPr>
            <a:endParaRPr lang="en-US" altLang="zh-CN" sz="2000" dirty="0">
              <a:cs typeface="+mn-ea"/>
              <a:sym typeface="+mn-ea"/>
            </a:endParaRPr>
          </a:p>
          <a:p>
            <a:pPr marL="0" lvl="2" indent="0">
              <a:buNone/>
            </a:pPr>
            <a:r>
              <a:rPr lang="en-US" altLang="zh-CN" sz="2000" dirty="0">
                <a:cs typeface="+mn-ea"/>
                <a:sym typeface="+mn-ea"/>
              </a:rPr>
              <a:t>When transactions are batched together for validation, the invalidation of a transaction will </a:t>
            </a:r>
            <a:r>
              <a:rPr lang="en-US" altLang="zh-CN" sz="2000" dirty="0">
                <a:solidFill>
                  <a:srgbClr val="0070C0"/>
                </a:solidFill>
                <a:cs typeface="+mn-ea"/>
                <a:sym typeface="+mn-ea"/>
              </a:rPr>
              <a:t>cause other transactions in the batch to abort.</a:t>
            </a:r>
            <a:endParaRPr lang="en-US" altLang="zh-CN" sz="2000" dirty="0">
              <a:solidFill>
                <a:srgbClr val="0070C0"/>
              </a:solidFill>
              <a:cs typeface="+mn-ea"/>
              <a:sym typeface="+mn-ea"/>
            </a:endParaRPr>
          </a:p>
          <a:p>
            <a:pPr marL="457200" lvl="1" indent="0">
              <a:buNone/>
            </a:pPr>
            <a:endParaRPr lang="en-US" altLang="zh-CN" sz="2000" dirty="0">
              <a:solidFill>
                <a:srgbClr val="0070C0"/>
              </a:solidFill>
              <a:cs typeface="+mn-ea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Challenges of Caching and Batching</a:t>
            </a:r>
            <a:endParaRPr lang="en-US" altLang="zh-CN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1524000"/>
            <a:ext cx="6008370" cy="3253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4724400"/>
            <a:ext cx="7897495" cy="1462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800"/>
              <a:t>In low contention, caching and batching can increase throughput by almost several times, and when reading uncommitted data, throughput is enormous;</a:t>
            </a:r>
            <a:endParaRPr lang="en-US" altLang="zh-CN" sz="18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800"/>
              <a:t>In high contention, batched validation </a:t>
            </a:r>
            <a:r>
              <a:rPr lang="en-US" altLang="zh-CN" sz="1800">
                <a:solidFill>
                  <a:srgbClr val="0070C0"/>
                </a:solidFill>
              </a:rPr>
              <a:t>increases the likelihood of conflicts</a:t>
            </a:r>
            <a:r>
              <a:rPr lang="en-US" altLang="zh-CN" sz="1800"/>
              <a:t> between batches,a single aborted transaction causes </a:t>
            </a:r>
            <a:r>
              <a:rPr lang="en-US" altLang="zh-CN" sz="1800">
                <a:solidFill>
                  <a:srgbClr val="0070C0"/>
                </a:solidFill>
              </a:rPr>
              <a:t>the entire batch of transactions to abort</a:t>
            </a:r>
            <a:r>
              <a:rPr lang="en-US" altLang="zh-CN" sz="1800"/>
              <a:t>.</a:t>
            </a:r>
            <a:endParaRPr lang="en-US" altLang="zh-CN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Introduction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Key idea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</a:t>
            </a:r>
            <a:r>
              <a:rPr lang="en-US" altLang="zh-CN" dirty="0">
                <a:sym typeface="+mn-ea"/>
              </a:rPr>
              <a:t>ontribution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System design &amp; Implementation</a:t>
            </a:r>
            <a:endParaRPr lang="en-US" altLang="zh-CN" dirty="0"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Key idea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57200" y="1650365"/>
            <a:ext cx="8229600" cy="442341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Our key idea is to “repair” nonserializable transactions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by applying a minimal fix rather than aborting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an entire transaction batch. Transactions are fixed by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re-executing operations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affected by stale and invalidated reads.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Transactions are expressed as a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dataflow graph of operations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to make their dependencies explicit.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Proposed a tiered commit protocol.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 lvl="1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1750" dirty="0">
                <a:ea typeface="Arial" panose="020B0604020202020204" pitchFamily="34" charset="0"/>
                <a:cs typeface="+mn-ea"/>
                <a:sym typeface="+mn-ea"/>
              </a:rPr>
              <a:t>Local Commit: 2PL and other local transactions can read uncommitted data.</a:t>
            </a:r>
            <a:endParaRPr lang="en-US" altLang="zh-CN" sz="1750" dirty="0">
              <a:ea typeface="Arial" panose="020B0604020202020204" pitchFamily="34" charset="0"/>
              <a:cs typeface="+mn-ea"/>
              <a:sym typeface="+mn-ea"/>
            </a:endParaRPr>
          </a:p>
          <a:p>
            <a:pPr lvl="1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1750" dirty="0">
                <a:ea typeface="Arial" panose="020B0604020202020204" pitchFamily="34" charset="0"/>
                <a:cs typeface="+mn-ea"/>
                <a:sym typeface="+mn-ea"/>
              </a:rPr>
              <a:t>Global Commit: 2PC and Fine-grained Re-execution transactions which validate failed.</a:t>
            </a:r>
            <a:endParaRPr lang="en-US" altLang="zh-CN" sz="175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Introduction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Key idea </a:t>
            </a:r>
            <a:endParaRPr lang="en-US" altLang="zh-CN" dirty="0">
              <a:solidFill>
                <a:schemeClr val="tx2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Contribution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System design &amp; Implementation</a:t>
            </a:r>
            <a:endParaRPr lang="en-US" altLang="zh-CN" dirty="0"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Contribution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57200" y="1650365"/>
            <a:ext cx="8229600" cy="4423410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Hackwrench exploits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caching and batching to reduce communication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during transaction execution and commit.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propose a tiered commit protocol to validate and commit transactions in two stages, ensuring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 serializability first within the local node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that has executed the transactions and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then across all nodes globally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To mitigate increased conflicts due to stale cache and batched commit, we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propose fine-grained re-execution to “fix” stale or invalidated reads</a:t>
            </a: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 instead of doing traditional wholesale abort-and-retry.</a:t>
            </a:r>
            <a:endParaRPr lang="en-US" altLang="zh-CN" sz="20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ea typeface="Arial" panose="020B0604020202020204" pitchFamily="34" charset="0"/>
                <a:cs typeface="+mn-ea"/>
                <a:sym typeface="+mn-ea"/>
              </a:rPr>
              <a:t>For one-shot transactions, we propose the </a:t>
            </a:r>
            <a:r>
              <a:rPr lang="en-US" altLang="zh-CN" sz="2000" dirty="0">
                <a:solidFill>
                  <a:srgbClr val="0070C0"/>
                </a:solidFill>
                <a:ea typeface="Arial" panose="020B0604020202020204" pitchFamily="34" charset="0"/>
                <a:cs typeface="+mn-ea"/>
                <a:sym typeface="+mn-ea"/>
              </a:rPr>
              <a:t>fast-path optimization.</a:t>
            </a:r>
            <a:endParaRPr lang="en-US" altLang="zh-CN" sz="2000" dirty="0">
              <a:solidFill>
                <a:srgbClr val="0070C0"/>
              </a:solidFill>
              <a:ea typeface="Arial" panose="020B0604020202020204" pitchFamily="34" charset="0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commondata" val="eyJoZGlkIjoiMjQyMWZmNjY1MjA5OGI5ZDAwNzU5NzI2NDIxOTRk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7322</Words>
  <Application>WPS 演示</Application>
  <PresentationFormat>全屏显示(4:3)</PresentationFormat>
  <Paragraphs>253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26</vt:i4>
      </vt:variant>
      <vt:variant>
        <vt:lpstr>幻灯片标题</vt:lpstr>
      </vt:variant>
      <vt:variant>
        <vt:i4>28</vt:i4>
      </vt:variant>
    </vt:vector>
  </HeadingPairs>
  <TitlesOfParts>
    <vt:vector size="70" baseType="lpstr">
      <vt:lpstr>Arial</vt:lpstr>
      <vt:lpstr>宋体</vt:lpstr>
      <vt:lpstr>Wingdings</vt:lpstr>
      <vt:lpstr>Times New Roman</vt:lpstr>
      <vt:lpstr>FrutigerNext LT Regular</vt:lpstr>
      <vt:lpstr>Calibri</vt:lpstr>
      <vt:lpstr>黑体</vt:lpstr>
      <vt:lpstr>Segoe UI</vt:lpstr>
      <vt:lpstr>微软雅黑</vt:lpstr>
      <vt:lpstr>Tw Cen MT</vt:lpstr>
      <vt:lpstr>华文中宋</vt:lpstr>
      <vt:lpstr>DejaVu Sans</vt:lpstr>
      <vt:lpstr>Wingdings</vt:lpstr>
      <vt:lpstr>Arial Unicode MS</vt:lpstr>
      <vt:lpstr>BatangChe</vt:lpstr>
      <vt:lpstr>JetBrains Mono</vt:lpstr>
      <vt:lpstr>Default Design</vt:lpstr>
      <vt:lpstr>24_Default Design</vt:lpstr>
      <vt:lpstr>8_Default Design</vt:lpstr>
      <vt:lpstr>22_Default Design</vt:lpstr>
      <vt:lpstr>23_Default Design</vt:lpstr>
      <vt:lpstr>26_Default Design</vt:lpstr>
      <vt:lpstr>27_Default Design</vt:lpstr>
      <vt:lpstr>28_Default Design</vt:lpstr>
      <vt:lpstr>29_Default Design</vt:lpstr>
      <vt:lpstr>30_Default Design</vt:lpstr>
      <vt:lpstr>33_Default Design</vt:lpstr>
      <vt:lpstr>1_Default Design</vt:lpstr>
      <vt:lpstr>2_Default Design</vt:lpstr>
      <vt:lpstr>3_Default Design</vt:lpstr>
      <vt:lpstr>4_Default Design</vt:lpstr>
      <vt:lpstr>5_Default Design</vt:lpstr>
      <vt:lpstr>6_Default Design</vt:lpstr>
      <vt:lpstr>7_Default Design</vt:lpstr>
      <vt:lpstr>9_Default Design</vt:lpstr>
      <vt:lpstr>10_Default Design</vt:lpstr>
      <vt:lpstr>11_Default Design</vt:lpstr>
      <vt:lpstr>12_Default Design</vt:lpstr>
      <vt:lpstr>13_Default Design</vt:lpstr>
      <vt:lpstr>14_Default Design</vt:lpstr>
      <vt:lpstr>15_Default Design</vt:lpstr>
      <vt:lpstr>16_Default Design</vt:lpstr>
      <vt:lpstr>PowerPoint 演示文稿</vt:lpstr>
      <vt:lpstr>Outline</vt:lpstr>
      <vt:lpstr>Introduction</vt:lpstr>
      <vt:lpstr>Challenges of Caching and Batching</vt:lpstr>
      <vt:lpstr>Challenges of Caching and Batching</vt:lpstr>
      <vt:lpstr>Outline</vt:lpstr>
      <vt:lpstr>Key idea</vt:lpstr>
      <vt:lpstr>Outline</vt:lpstr>
      <vt:lpstr>Contribution</vt:lpstr>
      <vt:lpstr>Outline</vt:lpstr>
      <vt:lpstr>System design</vt:lpstr>
      <vt:lpstr>Transaction Execution and Local Commit</vt:lpstr>
      <vt:lpstr>Batch Splitting</vt:lpstr>
      <vt:lpstr>Global Commit</vt:lpstr>
      <vt:lpstr>Global Commit</vt:lpstr>
      <vt:lpstr>Transaction Repair</vt:lpstr>
      <vt:lpstr>Fine-Grained Repair by Dataflow Graph</vt:lpstr>
      <vt:lpstr>Fast-path Optimization</vt:lpstr>
      <vt:lpstr>Fast-path Optimization</vt:lpstr>
      <vt:lpstr>Outline</vt:lpstr>
      <vt:lpstr>Benchmarks and workloads.</vt:lpstr>
      <vt:lpstr>Experiment 1</vt:lpstr>
      <vt:lpstr>Experiment 2</vt:lpstr>
      <vt:lpstr>Experiment 3</vt:lpstr>
      <vt:lpstr>Experiment 4</vt:lpstr>
      <vt:lpstr>Experiment 5</vt:lpstr>
      <vt:lpstr>Outline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海阔天空1380684430</cp:lastModifiedBy>
  <cp:revision>2074</cp:revision>
  <dcterms:created xsi:type="dcterms:W3CDTF">2022-11-02T11:42:00Z</dcterms:created>
  <dcterms:modified xsi:type="dcterms:W3CDTF">2024-08-05T07:20:33Z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D122A92CFDD84006A1C1A3447ADAFD01</vt:lpwstr>
  </property>
  <property fmtid="{D5CDD505-2E9C-101B-9397-08002B2CF9AE}" pid="3" name="KSOProductBuildVer">
    <vt:lpwstr>2052-12.1.0.17147</vt:lpwstr>
  </property>
</Properties>
</file>